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4"/>
  </p:sldMasterIdLst>
  <p:sldIdLst>
    <p:sldId id="305" r:id="rId5"/>
    <p:sldId id="327" r:id="rId6"/>
    <p:sldId id="328" r:id="rId7"/>
    <p:sldId id="330" r:id="rId8"/>
    <p:sldId id="329" r:id="rId9"/>
    <p:sldId id="331" r:id="rId10"/>
    <p:sldId id="332" r:id="rId11"/>
    <p:sldId id="333" r:id="rId12"/>
    <p:sldId id="334" r:id="rId13"/>
    <p:sldId id="338" r:id="rId14"/>
    <p:sldId id="335" r:id="rId15"/>
    <p:sldId id="336" r:id="rId16"/>
    <p:sldId id="33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69B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27713C-A741-1892-0628-3EE9F9DB682B}" v="4" dt="2025-09-05T09:17:04.3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02" autoAdjust="0"/>
    <p:restoredTop sz="94619" autoAdjust="0"/>
  </p:normalViewPr>
  <p:slideViewPr>
    <p:cSldViewPr snapToGrid="0">
      <p:cViewPr>
        <p:scale>
          <a:sx n="40" d="100"/>
          <a:sy n="40" d="100"/>
        </p:scale>
        <p:origin x="1720" y="6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280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16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120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605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299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729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489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114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305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92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243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28532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252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1410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391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9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70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0715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94BB280-C7DB-C717-FD7E-C2C7E00B778B}"/>
              </a:ext>
            </a:extLst>
          </p:cNvPr>
          <p:cNvSpPr/>
          <p:nvPr/>
        </p:nvSpPr>
        <p:spPr>
          <a:xfrm>
            <a:off x="10600" y="-1000897"/>
            <a:ext cx="12181400" cy="8115858"/>
          </a:xfrm>
          <a:prstGeom prst="rect">
            <a:avLst/>
          </a:prstGeom>
          <a:solidFill>
            <a:srgbClr val="0569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5" name="Picture 4" descr="A room with a table and chairs&#10;&#10;Description automatically generated">
            <a:extLst>
              <a:ext uri="{FF2B5EF4-FFF2-40B4-BE49-F238E27FC236}">
                <a16:creationId xmlns:a16="http://schemas.microsoft.com/office/drawing/2014/main" id="{A798D8B7-3CF8-8D6E-F933-47B21E75EC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-284205" y="-1429432"/>
            <a:ext cx="13094043" cy="87239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1769541"/>
            <a:ext cx="9440034" cy="1049868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erlin Sans FB Demi"/>
                <a:cs typeface="Calibri"/>
              </a:rPr>
              <a:t>Managing Conflict in Shared Housing</a:t>
            </a:r>
            <a:endParaRPr lang="en-US" dirty="0">
              <a:latin typeface="Berlin Sans FB Demi" panose="020E0802020502020306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3248217"/>
            <a:ext cx="9440034" cy="1049867"/>
          </a:xfrm>
        </p:spPr>
        <p:txBody>
          <a:bodyPr>
            <a:noAutofit/>
          </a:bodyPr>
          <a:lstStyle/>
          <a:p>
            <a:r>
              <a:rPr lang="en-US" sz="2800" dirty="0">
                <a:latin typeface="Berlin Sans FB" panose="020E0602020502020306" pitchFamily="34" charset="0"/>
                <a:cs typeface="Calibri" panose="020F0502020204030204" pitchFamily="34" charset="0"/>
              </a:rPr>
              <a:t>Eimear Rouine</a:t>
            </a:r>
          </a:p>
          <a:p>
            <a:r>
              <a:rPr lang="en-US" sz="2800" dirty="0">
                <a:latin typeface="Berlin Sans FB" panose="020E0602020502020306" pitchFamily="34" charset="0"/>
                <a:cs typeface="Calibri" panose="020F0502020204030204" pitchFamily="34" charset="0"/>
              </a:rPr>
              <a:t>Transition to Trinity Officer</a:t>
            </a:r>
          </a:p>
        </p:txBody>
      </p:sp>
    </p:spTree>
    <p:extLst>
      <p:ext uri="{BB962C8B-B14F-4D97-AF65-F5344CB8AC3E}">
        <p14:creationId xmlns:p14="http://schemas.microsoft.com/office/powerpoint/2010/main" val="1946576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6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edroom with a bed and a desk&#10;&#10;Description automatically generated">
            <a:extLst>
              <a:ext uri="{FF2B5EF4-FFF2-40B4-BE49-F238E27FC236}">
                <a16:creationId xmlns:a16="http://schemas.microsoft.com/office/drawing/2014/main" id="{D701C682-3B83-12D8-2A69-E40911FC10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864973" y="-1274219"/>
            <a:ext cx="13452389" cy="896265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C45A72A-0E93-8DF1-7C51-DC0702D92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072" y="700216"/>
            <a:ext cx="10167854" cy="1481150"/>
          </a:xfrm>
        </p:spPr>
        <p:txBody>
          <a:bodyPr>
            <a:noAutofit/>
          </a:bodyPr>
          <a:lstStyle/>
          <a:p>
            <a:r>
              <a:rPr lang="en-GB" sz="5400" dirty="0">
                <a:latin typeface="Berlin Sans FB Demi" panose="020E0802020502020306" pitchFamily="34" charset="0"/>
                <a:cs typeface="Calibri" panose="020F0502020204030204" pitchFamily="34" charset="0"/>
              </a:rPr>
              <a:t>Living With People – The Basics!</a:t>
            </a:r>
            <a:endParaRPr lang="en-IE" sz="5400" dirty="0">
              <a:latin typeface="Berlin Sans FB Demi" panose="020E0802020502020306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9AB1F56-CEEC-AF31-47E2-9C3454CDD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072" y="2365673"/>
            <a:ext cx="10167853" cy="3969225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GB" sz="2800" dirty="0">
                <a:latin typeface="Berlin Sans FB" panose="020E0602020502020306" pitchFamily="34" charset="0"/>
                <a:cs typeface="Calibri" panose="020F0502020204030204" pitchFamily="34" charset="0"/>
              </a:rPr>
              <a:t>Clean up after yourself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GB" sz="2800" dirty="0">
                <a:latin typeface="Berlin Sans FB" panose="020E0602020502020306" pitchFamily="34" charset="0"/>
                <a:cs typeface="Calibri" panose="020F0502020204030204" pitchFamily="34" charset="0"/>
              </a:rPr>
              <a:t>Don’t eat other people’s food without asking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GB" sz="2800" dirty="0">
                <a:latin typeface="Berlin Sans FB" panose="020E0602020502020306" pitchFamily="34" charset="0"/>
                <a:cs typeface="Calibri" panose="020F0502020204030204" pitchFamily="34" charset="0"/>
              </a:rPr>
              <a:t>Keep the noise down - particularly at night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GB" sz="2800" dirty="0">
                <a:latin typeface="Berlin Sans FB" panose="020E0602020502020306" pitchFamily="34" charset="0"/>
                <a:cs typeface="Calibri" panose="020F0502020204030204" pitchFamily="34" charset="0"/>
              </a:rPr>
              <a:t>Chip in for the essentials (toilet paper, cleaning products)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GB" sz="2800" dirty="0">
                <a:latin typeface="Berlin Sans FB" panose="020E0602020502020306" pitchFamily="34" charset="0"/>
                <a:cs typeface="Calibri" panose="020F0502020204030204" pitchFamily="34" charset="0"/>
              </a:rPr>
              <a:t>Stay out of each other’s rooms</a:t>
            </a:r>
          </a:p>
          <a:p>
            <a:pPr>
              <a:lnSpc>
                <a:spcPct val="100000"/>
              </a:lnSpc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272281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6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edroom with a bed and a desk&#10;&#10;Description automatically generated">
            <a:extLst>
              <a:ext uri="{FF2B5EF4-FFF2-40B4-BE49-F238E27FC236}">
                <a16:creationId xmlns:a16="http://schemas.microsoft.com/office/drawing/2014/main" id="{D701C682-3B83-12D8-2A69-E40911FC10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864973" y="-1274219"/>
            <a:ext cx="13452389" cy="896265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C45A72A-0E93-8DF1-7C51-DC0702D92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072" y="700216"/>
            <a:ext cx="10167854" cy="1481150"/>
          </a:xfrm>
        </p:spPr>
        <p:txBody>
          <a:bodyPr>
            <a:noAutofit/>
          </a:bodyPr>
          <a:lstStyle/>
          <a:p>
            <a:r>
              <a:rPr lang="en-GB" sz="5400" dirty="0">
                <a:latin typeface="Berlin Sans FB Demi" panose="020E0802020502020306" pitchFamily="34" charset="0"/>
                <a:cs typeface="Calibri" panose="020F0502020204030204" pitchFamily="34" charset="0"/>
              </a:rPr>
              <a:t>Living With People – The Basics!</a:t>
            </a:r>
            <a:endParaRPr lang="en-IE" sz="5400" dirty="0">
              <a:latin typeface="Berlin Sans FB Demi" panose="020E0802020502020306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9AB1F56-CEEC-AF31-47E2-9C3454CDD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072" y="2518073"/>
            <a:ext cx="10167854" cy="3969225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800" dirty="0">
                <a:latin typeface="Berlin Sans FB" panose="020E0602020502020306" pitchFamily="34" charset="0"/>
                <a:cs typeface="Calibri" panose="020F0502020204030204" pitchFamily="34" charset="0"/>
              </a:rPr>
              <a:t>Keep each other in the loop if you’re having people over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800" dirty="0">
                <a:latin typeface="Berlin Sans FB" panose="020E0602020502020306" pitchFamily="34" charset="0"/>
                <a:cs typeface="Calibri" panose="020F0502020204030204" pitchFamily="34" charset="0"/>
              </a:rPr>
              <a:t>Make sure you have your key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800" dirty="0">
                <a:latin typeface="Berlin Sans FB" panose="020E0602020502020306" pitchFamily="34" charset="0"/>
                <a:cs typeface="Calibri" panose="020F0502020204030204" pitchFamily="34" charset="0"/>
              </a:rPr>
              <a:t>Share the horrible jobs (putting the bins out, cleaning the fridge)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800" dirty="0">
                <a:latin typeface="Berlin Sans FB" panose="020E0602020502020306" pitchFamily="34" charset="0"/>
                <a:cs typeface="Calibri" panose="020F0502020204030204" pitchFamily="34" charset="0"/>
              </a:rPr>
              <a:t>Create some house traditions &amp; get to know each other a bit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800" dirty="0">
                <a:latin typeface="Berlin Sans FB" panose="020E0602020502020306" pitchFamily="34" charset="0"/>
                <a:cs typeface="Calibri" panose="020F0502020204030204" pitchFamily="34" charset="0"/>
              </a:rPr>
              <a:t>Look out for each other</a:t>
            </a:r>
          </a:p>
          <a:p>
            <a:pPr>
              <a:lnSpc>
                <a:spcPct val="100000"/>
              </a:lnSpc>
            </a:pPr>
            <a:endParaRPr lang="en-GB" sz="14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57E4316-50ED-191A-FE1E-EBECFE518C0A}"/>
              </a:ext>
            </a:extLst>
          </p:cNvPr>
          <p:cNvSpPr txBox="1">
            <a:spLocks/>
          </p:cNvSpPr>
          <p:nvPr/>
        </p:nvSpPr>
        <p:spPr>
          <a:xfrm>
            <a:off x="2325129" y="2518073"/>
            <a:ext cx="7846541" cy="396922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322456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6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ouple of women sitting on a couch&#10;&#10;Description automatically generated">
            <a:extLst>
              <a:ext uri="{FF2B5EF4-FFF2-40B4-BE49-F238E27FC236}">
                <a16:creationId xmlns:a16="http://schemas.microsoft.com/office/drawing/2014/main" id="{F4428D9C-3F06-85AB-13CF-13F2DB1AE4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-635000"/>
            <a:ext cx="12192000" cy="812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C45A72A-0E93-8DF1-7C51-DC0702D92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072" y="700216"/>
            <a:ext cx="10167854" cy="1481150"/>
          </a:xfrm>
        </p:spPr>
        <p:txBody>
          <a:bodyPr>
            <a:noAutofit/>
          </a:bodyPr>
          <a:lstStyle/>
          <a:p>
            <a:r>
              <a:rPr lang="en-IE" sz="5400" dirty="0">
                <a:latin typeface="Berlin Sans FB Demi" panose="020E0802020502020306" pitchFamily="34" charset="0"/>
                <a:cs typeface="Calibri" panose="020F0502020204030204" pitchFamily="34" charset="0"/>
              </a:rPr>
              <a:t>7 Ways to Keep Your Relationship Healthy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9AB1F56-CEEC-AF31-47E2-9C3454CDD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072" y="2518073"/>
            <a:ext cx="10167854" cy="3969225"/>
          </a:xfrm>
        </p:spPr>
        <p:txBody>
          <a:bodyPr anchor="ctr">
            <a:normAutofit lnSpcReduction="10000"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800" dirty="0">
                <a:latin typeface="Berlin Sans FB" panose="020E0602020502020306" pitchFamily="34" charset="0"/>
                <a:cs typeface="Calibri" panose="020F0502020204030204" pitchFamily="34" charset="0"/>
              </a:rPr>
              <a:t>Communicate your needs to your roommates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800" dirty="0">
                <a:latin typeface="Berlin Sans FB" panose="020E0602020502020306" pitchFamily="34" charset="0"/>
                <a:cs typeface="Calibri" panose="020F0502020204030204" pitchFamily="34" charset="0"/>
              </a:rPr>
              <a:t>Establish your boundaries and respect theirs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800" dirty="0">
                <a:latin typeface="Berlin Sans FB" panose="020E0602020502020306" pitchFamily="34" charset="0"/>
                <a:cs typeface="Calibri" panose="020F0502020204030204" pitchFamily="34" charset="0"/>
              </a:rPr>
              <a:t>Ask for permission, not forgiveness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800" dirty="0">
                <a:latin typeface="Berlin Sans FB" panose="020E0602020502020306" pitchFamily="34" charset="0"/>
                <a:cs typeface="Calibri" panose="020F0502020204030204" pitchFamily="34" charset="0"/>
              </a:rPr>
              <a:t>Be mindful of the space you take up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800" dirty="0">
                <a:latin typeface="Berlin Sans FB" panose="020E0602020502020306" pitchFamily="34" charset="0"/>
                <a:cs typeface="Calibri" panose="020F0502020204030204" pitchFamily="34" charset="0"/>
              </a:rPr>
              <a:t>Don’t force a relationship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800" dirty="0">
                <a:latin typeface="Berlin Sans FB" panose="020E0602020502020306" pitchFamily="34" charset="0"/>
                <a:cs typeface="Calibri" panose="020F0502020204030204" pitchFamily="34" charset="0"/>
              </a:rPr>
              <a:t>Don’t say yes when you mean no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800" dirty="0">
                <a:latin typeface="Berlin Sans FB" panose="020E0602020502020306" pitchFamily="34" charset="0"/>
                <a:cs typeface="Calibri" panose="020F0502020204030204" pitchFamily="34" charset="0"/>
              </a:rPr>
              <a:t>Empathise with your roommate</a:t>
            </a:r>
          </a:p>
          <a:p>
            <a:pPr>
              <a:lnSpc>
                <a:spcPct val="100000"/>
              </a:lnSpc>
            </a:pPr>
            <a:endParaRPr lang="en-GB" sz="14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57E4316-50ED-191A-FE1E-EBECFE518C0A}"/>
              </a:ext>
            </a:extLst>
          </p:cNvPr>
          <p:cNvSpPr txBox="1">
            <a:spLocks/>
          </p:cNvSpPr>
          <p:nvPr/>
        </p:nvSpPr>
        <p:spPr>
          <a:xfrm>
            <a:off x="2325129" y="2518073"/>
            <a:ext cx="7846541" cy="396922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119739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6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room with two beds and a desk&#10;&#10;Description automatically generated">
            <a:extLst>
              <a:ext uri="{FF2B5EF4-FFF2-40B4-BE49-F238E27FC236}">
                <a16:creationId xmlns:a16="http://schemas.microsoft.com/office/drawing/2014/main" id="{90258FE5-C709-8066-12F2-198FD56968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172995" y="-1071589"/>
            <a:ext cx="12364995" cy="823817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C45A72A-0E93-8DF1-7C51-DC0702D92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072" y="700216"/>
            <a:ext cx="10167854" cy="1481150"/>
          </a:xfrm>
        </p:spPr>
        <p:txBody>
          <a:bodyPr>
            <a:noAutofit/>
          </a:bodyPr>
          <a:lstStyle/>
          <a:p>
            <a:r>
              <a:rPr lang="en-IE" sz="5400" dirty="0">
                <a:latin typeface="Berlin Sans FB Demi" panose="020E0802020502020306" pitchFamily="34" charset="0"/>
                <a:cs typeface="Calibri" panose="020F0502020204030204" pitchFamily="34" charset="0"/>
              </a:rPr>
              <a:t>Setting House Rules and Boundaries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9AB1F56-CEEC-AF31-47E2-9C3454CDD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072" y="2518073"/>
            <a:ext cx="10167854" cy="3969225"/>
          </a:xfrm>
        </p:spPr>
        <p:txBody>
          <a:bodyPr anchor="ctr">
            <a:normAutofit fontScale="62500" lnSpcReduction="20000"/>
          </a:bodyPr>
          <a:lstStyle/>
          <a:p>
            <a:pPr marL="36900" indent="0">
              <a:lnSpc>
                <a:spcPct val="100000"/>
              </a:lnSpc>
              <a:buNone/>
            </a:pPr>
            <a:r>
              <a:rPr lang="en-IE" sz="3800" dirty="0">
                <a:latin typeface="Berlin Sans FB" panose="020E0602020502020306" pitchFamily="34" charset="0"/>
                <a:cs typeface="Calibri" panose="020F0502020204030204" pitchFamily="34" charset="0"/>
              </a:rPr>
              <a:t>Have an initial house meeting to figure out what is really important to each of you in the common spaces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3200" dirty="0">
                <a:latin typeface="Berlin Sans FB" panose="020E0602020502020306" pitchFamily="34" charset="0"/>
                <a:cs typeface="Calibri" panose="020F0502020204030204" pitchFamily="34" charset="0"/>
              </a:rPr>
              <a:t>How will you organise cleaning of common spaces?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E" sz="2900" dirty="0">
                <a:latin typeface="Berlin Sans FB" panose="020E0602020502020306" pitchFamily="34" charset="0"/>
                <a:cs typeface="Calibri" panose="020F0502020204030204" pitchFamily="34" charset="0"/>
              </a:rPr>
              <a:t>A rota is one of the easier ways to divide up tasks fairly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3200" dirty="0">
                <a:latin typeface="Berlin Sans FB" panose="020E0602020502020306" pitchFamily="34" charset="0"/>
                <a:cs typeface="Calibri" panose="020F0502020204030204" pitchFamily="34" charset="0"/>
              </a:rPr>
              <a:t>Will you eat together or cook for yourselves?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3200" dirty="0">
                <a:latin typeface="Berlin Sans FB" panose="020E0602020502020306" pitchFamily="34" charset="0"/>
                <a:cs typeface="Calibri" panose="020F0502020204030204" pitchFamily="34" charset="0"/>
              </a:rPr>
              <a:t>Are milk, bread, butter for everyone or do you buy your own?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3200" dirty="0">
                <a:latin typeface="Berlin Sans FB" panose="020E0602020502020306" pitchFamily="34" charset="0"/>
                <a:cs typeface="Calibri" panose="020F0502020204030204" pitchFamily="34" charset="0"/>
              </a:rPr>
              <a:t>What about cleaning products and toilet paper?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E" sz="2900" dirty="0">
                <a:latin typeface="Berlin Sans FB" panose="020E0602020502020306" pitchFamily="34" charset="0"/>
                <a:cs typeface="Calibri" panose="020F0502020204030204" pitchFamily="34" charset="0"/>
              </a:rPr>
              <a:t>If you’re sharing these items, will you have a kitty or take turns?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3200" dirty="0">
                <a:latin typeface="Berlin Sans FB" panose="020E0602020502020306" pitchFamily="34" charset="0"/>
                <a:cs typeface="Calibri" panose="020F0502020204030204" pitchFamily="34" charset="0"/>
              </a:rPr>
              <a:t>How much notice would you like for guests or parties?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3200" dirty="0">
                <a:latin typeface="Berlin Sans FB" panose="020E0602020502020306" pitchFamily="34" charset="0"/>
                <a:cs typeface="Calibri" panose="020F0502020204030204" pitchFamily="34" charset="0"/>
              </a:rPr>
              <a:t>How much time do you expect to spend together?</a:t>
            </a:r>
          </a:p>
          <a:p>
            <a:pPr>
              <a:lnSpc>
                <a:spcPct val="100000"/>
              </a:lnSpc>
            </a:pPr>
            <a:endParaRPr lang="en-GB" sz="14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57E4316-50ED-191A-FE1E-EBECFE518C0A}"/>
              </a:ext>
            </a:extLst>
          </p:cNvPr>
          <p:cNvSpPr txBox="1">
            <a:spLocks/>
          </p:cNvSpPr>
          <p:nvPr/>
        </p:nvSpPr>
        <p:spPr>
          <a:xfrm>
            <a:off x="2325129" y="2518073"/>
            <a:ext cx="7846541" cy="396922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728019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6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ook Student Accommodation in Dublin | Housemates">
            <a:extLst>
              <a:ext uri="{FF2B5EF4-FFF2-40B4-BE49-F238E27FC236}">
                <a16:creationId xmlns:a16="http://schemas.microsoft.com/office/drawing/2014/main" id="{E05653A3-71F3-031F-7D14-CE13DAA9E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8151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C45A72A-0E93-8DF1-7C51-DC0702D92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072" y="700216"/>
            <a:ext cx="10167854" cy="1481150"/>
          </a:xfrm>
        </p:spPr>
        <p:txBody>
          <a:bodyPr>
            <a:noAutofit/>
          </a:bodyPr>
          <a:lstStyle/>
          <a:p>
            <a:r>
              <a:rPr lang="en-IE" sz="5400" dirty="0">
                <a:latin typeface="Berlin Sans FB Demi" panose="020E0802020502020306" pitchFamily="34" charset="0"/>
                <a:cs typeface="Calibri" panose="020F0502020204030204" pitchFamily="34" charset="0"/>
              </a:rPr>
              <a:t>Your House Contract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9AB1F56-CEEC-AF31-47E2-9C3454CDD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072" y="2347784"/>
            <a:ext cx="10167854" cy="4139514"/>
          </a:xfrm>
        </p:spPr>
        <p:txBody>
          <a:bodyPr anchor="ctr">
            <a:normAutofit fontScale="40000" lnSpcReduction="20000"/>
          </a:bodyPr>
          <a:lstStyle/>
          <a:p>
            <a:pPr marL="36900" indent="0">
              <a:lnSpc>
                <a:spcPct val="100000"/>
              </a:lnSpc>
              <a:buNone/>
            </a:pPr>
            <a:r>
              <a:rPr lang="en-IE" sz="6000" dirty="0">
                <a:latin typeface="Berlin Sans FB" panose="020E0602020502020306" pitchFamily="34" charset="0"/>
                <a:cs typeface="Calibri" panose="020F0502020204030204" pitchFamily="34" charset="0"/>
              </a:rPr>
              <a:t>Now that you have discussed your boundaries and the house rules, write them down! Be realistic so all roommates can manage their expectations.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5000" dirty="0">
                <a:latin typeface="Berlin Sans FB" panose="020E0602020502020306" pitchFamily="34" charset="0"/>
                <a:cs typeface="Calibri" panose="020F0502020204030204" pitchFamily="34" charset="0"/>
              </a:rPr>
              <a:t>Create a cleaning rota, and note what the house expects by ‘clean’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5000" dirty="0">
                <a:latin typeface="Berlin Sans FB" panose="020E0602020502020306" pitchFamily="34" charset="0"/>
                <a:cs typeface="Calibri" panose="020F0502020204030204" pitchFamily="34" charset="0"/>
              </a:rPr>
              <a:t>How long can you leave dishes after using them before washing up?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5000" dirty="0">
                <a:latin typeface="Berlin Sans FB" panose="020E0602020502020306" pitchFamily="34" charset="0"/>
                <a:cs typeface="Calibri" panose="020F0502020204030204" pitchFamily="34" charset="0"/>
              </a:rPr>
              <a:t>Write down how much money you expect each housemate to contribute to a kitty for shared purchases and how you have decided to share the responsibility for purchasing items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5000" dirty="0">
                <a:latin typeface="Berlin Sans FB" panose="020E0602020502020306" pitchFamily="34" charset="0"/>
                <a:cs typeface="Calibri" panose="020F0502020204030204" pitchFamily="34" charset="0"/>
              </a:rPr>
              <a:t>Write down your ‘quiet hours’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5000" dirty="0">
                <a:latin typeface="Berlin Sans FB" panose="020E0602020502020306" pitchFamily="34" charset="0"/>
                <a:cs typeface="Calibri" panose="020F0502020204030204" pitchFamily="34" charset="0"/>
              </a:rPr>
              <a:t>What is the policy on sharing food?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5000" dirty="0">
                <a:latin typeface="Berlin Sans FB" panose="020E0602020502020306" pitchFamily="34" charset="0"/>
                <a:cs typeface="Calibri" panose="020F0502020204030204" pitchFamily="34" charset="0"/>
              </a:rPr>
              <a:t>What is the policy on sharing belongings? </a:t>
            </a:r>
          </a:p>
          <a:p>
            <a:pPr marL="36900" indent="0">
              <a:lnSpc>
                <a:spcPct val="100000"/>
              </a:lnSpc>
              <a:buNone/>
            </a:pPr>
            <a:r>
              <a:rPr lang="en-IE" sz="6000" dirty="0">
                <a:latin typeface="Berlin Sans FB" panose="020E0602020502020306" pitchFamily="34" charset="0"/>
                <a:cs typeface="Calibri" panose="020F0502020204030204" pitchFamily="34" charset="0"/>
              </a:rPr>
              <a:t>This may seem very formal, but it means that when conflict inevitably arises, you have an agreement you all signed to base your discussion on.</a:t>
            </a:r>
          </a:p>
          <a:p>
            <a:pPr>
              <a:lnSpc>
                <a:spcPct val="100000"/>
              </a:lnSpc>
            </a:pPr>
            <a:endParaRPr lang="en-GB" sz="14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57E4316-50ED-191A-FE1E-EBECFE518C0A}"/>
              </a:ext>
            </a:extLst>
          </p:cNvPr>
          <p:cNvSpPr txBox="1">
            <a:spLocks/>
          </p:cNvSpPr>
          <p:nvPr/>
        </p:nvSpPr>
        <p:spPr>
          <a:xfrm>
            <a:off x="2325129" y="2518073"/>
            <a:ext cx="7846541" cy="396922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27042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6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 Man and a Woman Having an Argument while Sitting on a Couch · Free Stock  Photo">
            <a:extLst>
              <a:ext uri="{FF2B5EF4-FFF2-40B4-BE49-F238E27FC236}">
                <a16:creationId xmlns:a16="http://schemas.microsoft.com/office/drawing/2014/main" id="{7937F288-7A98-CDF3-7987-8BCB74AE5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246" y="-675503"/>
            <a:ext cx="12512246" cy="834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C45A72A-0E93-8DF1-7C51-DC0702D92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072" y="700216"/>
            <a:ext cx="10167854" cy="1481150"/>
          </a:xfrm>
        </p:spPr>
        <p:txBody>
          <a:bodyPr>
            <a:noAutofit/>
          </a:bodyPr>
          <a:lstStyle/>
          <a:p>
            <a:r>
              <a:rPr lang="en-IE" sz="5400" dirty="0">
                <a:latin typeface="Berlin Sans FB Demi" panose="020E0802020502020306" pitchFamily="34" charset="0"/>
                <a:cs typeface="Calibri" panose="020F0502020204030204" pitchFamily="34" charset="0"/>
              </a:rPr>
              <a:t>Common Flatmate Problems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9AB1F56-CEEC-AF31-47E2-9C3454CDD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072" y="2347784"/>
            <a:ext cx="10167854" cy="4139514"/>
          </a:xfrm>
        </p:spPr>
        <p:txBody>
          <a:bodyPr anchor="ctr">
            <a:normAutofit fontScale="40000" lnSpcReduction="20000"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7000" dirty="0">
                <a:latin typeface="Berlin Sans FB" panose="020E0602020502020306" pitchFamily="34" charset="0"/>
                <a:cs typeface="Calibri" panose="020F0502020204030204" pitchFamily="34" charset="0"/>
              </a:rPr>
              <a:t>Cleanliness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7000" dirty="0">
                <a:latin typeface="Berlin Sans FB" panose="020E0602020502020306" pitchFamily="34" charset="0"/>
                <a:cs typeface="Calibri" panose="020F0502020204030204" pitchFamily="34" charset="0"/>
              </a:rPr>
              <a:t>Food sharing/taking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7000" dirty="0">
                <a:latin typeface="Berlin Sans FB" panose="020E0602020502020306" pitchFamily="34" charset="0"/>
                <a:cs typeface="Calibri" panose="020F0502020204030204" pitchFamily="34" charset="0"/>
              </a:rPr>
              <a:t>Noise levels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7000" dirty="0">
                <a:latin typeface="Berlin Sans FB" panose="020E0602020502020306" pitchFamily="34" charset="0"/>
                <a:cs typeface="Calibri" panose="020F0502020204030204" pitchFamily="34" charset="0"/>
              </a:rPr>
              <a:t>Sleeping patterns and study habits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7000" dirty="0">
                <a:latin typeface="Berlin Sans FB" panose="020E0602020502020306" pitchFamily="34" charset="0"/>
                <a:cs typeface="Calibri" panose="020F0502020204030204" pitchFamily="34" charset="0"/>
              </a:rPr>
              <a:t>Lifestyle differences (smoking, alcohol, drugs)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7000" dirty="0">
                <a:latin typeface="Berlin Sans FB" panose="020E0602020502020306" pitchFamily="34" charset="0"/>
                <a:cs typeface="Calibri" panose="020F0502020204030204" pitchFamily="34" charset="0"/>
              </a:rPr>
              <a:t>Use of shared space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7000" dirty="0">
                <a:latin typeface="Berlin Sans FB" panose="020E0602020502020306" pitchFamily="34" charset="0"/>
                <a:cs typeface="Calibri" panose="020F0502020204030204" pitchFamily="34" charset="0"/>
              </a:rPr>
              <a:t>3rd wheel syndrome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7000" dirty="0">
                <a:latin typeface="Berlin Sans FB" panose="020E0602020502020306" pitchFamily="34" charset="0"/>
                <a:cs typeface="Calibri" panose="020F0502020204030204" pitchFamily="34" charset="0"/>
              </a:rPr>
              <a:t>Money</a:t>
            </a:r>
          </a:p>
          <a:p>
            <a:pPr>
              <a:lnSpc>
                <a:spcPct val="100000"/>
              </a:lnSpc>
            </a:pPr>
            <a:endParaRPr lang="en-GB" sz="14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57E4316-50ED-191A-FE1E-EBECFE518C0A}"/>
              </a:ext>
            </a:extLst>
          </p:cNvPr>
          <p:cNvSpPr txBox="1">
            <a:spLocks/>
          </p:cNvSpPr>
          <p:nvPr/>
        </p:nvSpPr>
        <p:spPr>
          <a:xfrm>
            <a:off x="2325129" y="2518073"/>
            <a:ext cx="7846541" cy="396922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204445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6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 Man and a Woman Having an Argument while Sitting on a Couch · Free Stock  Photo">
            <a:extLst>
              <a:ext uri="{FF2B5EF4-FFF2-40B4-BE49-F238E27FC236}">
                <a16:creationId xmlns:a16="http://schemas.microsoft.com/office/drawing/2014/main" id="{7937F288-7A98-CDF3-7987-8BCB74AE5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246" y="-675503"/>
            <a:ext cx="12512246" cy="834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C45A72A-0E93-8DF1-7C51-DC0702D92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072" y="700216"/>
            <a:ext cx="10167854" cy="1481150"/>
          </a:xfrm>
        </p:spPr>
        <p:txBody>
          <a:bodyPr>
            <a:noAutofit/>
          </a:bodyPr>
          <a:lstStyle/>
          <a:p>
            <a:r>
              <a:rPr lang="en-IE" sz="5400" dirty="0">
                <a:latin typeface="Berlin Sans FB Demi" panose="020E0802020502020306" pitchFamily="34" charset="0"/>
                <a:cs typeface="Calibri" panose="020F0502020204030204" pitchFamily="34" charset="0"/>
              </a:rPr>
              <a:t>How to Approach a Problem With Your Flatmates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9AB1F56-CEEC-AF31-47E2-9C3454CDD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072" y="2347784"/>
            <a:ext cx="10167854" cy="4139514"/>
          </a:xfrm>
        </p:spPr>
        <p:txBody>
          <a:bodyPr anchor="ctr">
            <a:normAutofit fontScale="40000" lnSpcReduction="20000"/>
          </a:bodyPr>
          <a:lstStyle/>
          <a:p>
            <a:pPr indent="-305435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6000" dirty="0">
                <a:latin typeface="Berlin Sans FB" panose="020E0602020502020306" pitchFamily="34" charset="0"/>
                <a:cs typeface="Calibri" panose="020F0502020204030204" pitchFamily="34" charset="0"/>
              </a:rPr>
              <a:t>Pick your battles</a:t>
            </a:r>
            <a:endParaRPr lang="en-US"/>
          </a:p>
          <a:p>
            <a:pPr indent="-305435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6000" dirty="0">
                <a:latin typeface="Berlin Sans FB"/>
                <a:cs typeface="Calibri"/>
              </a:rPr>
              <a:t>Make sure that you are calm</a:t>
            </a:r>
            <a:endParaRPr lang="en-IE" sz="6000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Berlin Sans FB"/>
              <a:cs typeface="Calibri"/>
            </a:endParaRPr>
          </a:p>
          <a:p>
            <a:pPr indent="-305435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6000" dirty="0">
                <a:latin typeface="Berlin Sans FB" panose="020E0602020502020306" pitchFamily="34" charset="0"/>
                <a:cs typeface="Calibri" panose="020F0502020204030204" pitchFamily="34" charset="0"/>
              </a:rPr>
              <a:t>Be prepared to listen as well as talk</a:t>
            </a:r>
            <a:endParaRPr lang="en-IE" sz="6000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Berlin Sans FB" panose="020E0602020502020306" pitchFamily="34" charset="0"/>
              <a:cs typeface="Calibri" panose="020F0502020204030204" pitchFamily="34" charset="0"/>
            </a:endParaRPr>
          </a:p>
          <a:p>
            <a:pPr indent="-305435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6000" dirty="0">
                <a:latin typeface="Berlin Sans FB" panose="020E0602020502020306" pitchFamily="34" charset="0"/>
                <a:cs typeface="Calibri" panose="020F0502020204030204" pitchFamily="34" charset="0"/>
              </a:rPr>
              <a:t>Use ‘I’ statements – ‘I feel’, ‘I think’</a:t>
            </a:r>
            <a:endParaRPr lang="en-IE" sz="6000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Berlin Sans FB" panose="020E0602020502020306" pitchFamily="34" charset="0"/>
              <a:cs typeface="Calibri" panose="020F0502020204030204" pitchFamily="34" charset="0"/>
            </a:endParaRPr>
          </a:p>
          <a:p>
            <a:pPr indent="-305435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6000" dirty="0">
                <a:latin typeface="Berlin Sans FB"/>
                <a:cs typeface="Calibri"/>
              </a:rPr>
              <a:t>Avoid accusing others – ‘I feel that the bins are not being taken out as often as we agreed, and I think we should talk about a different way of organising this’ is better than ‘You never take out the bin when it’s your turn’</a:t>
            </a:r>
            <a:endParaRPr lang="en-IE" sz="6000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Berlin Sans FB"/>
              <a:cs typeface="Calibri"/>
            </a:endParaRPr>
          </a:p>
          <a:p>
            <a:pPr indent="-305435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6000" dirty="0">
                <a:latin typeface="Berlin Sans FB" panose="020E0602020502020306" pitchFamily="34" charset="0"/>
                <a:cs typeface="Calibri" panose="020F0502020204030204" pitchFamily="34" charset="0"/>
              </a:rPr>
              <a:t>Have your house contract and be ready to renegotiate it</a:t>
            </a:r>
            <a:endParaRPr lang="en-IE" sz="6000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  <a:latin typeface="Berlin Sans FB" panose="020E0602020502020306" pitchFamily="34" charset="0"/>
              <a:cs typeface="Calibri" panose="020F0502020204030204" pitchFamily="34" charset="0"/>
            </a:endParaRPr>
          </a:p>
          <a:p>
            <a:pPr indent="-305435">
              <a:lnSpc>
                <a:spcPct val="100000"/>
              </a:lnSpc>
            </a:pPr>
            <a:endParaRPr lang="en-GB" sz="1400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effectLst>
                <a:outerShdw blurRad="9525" dist="25400" dir="14640000" algn="tl" rotWithShape="0">
                  <a:prstClr val="black">
                    <a:alpha val="30000"/>
                  </a:prstClr>
                </a:outerShdw>
              </a:effectLst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57E4316-50ED-191A-FE1E-EBECFE518C0A}"/>
              </a:ext>
            </a:extLst>
          </p:cNvPr>
          <p:cNvSpPr txBox="1">
            <a:spLocks/>
          </p:cNvSpPr>
          <p:nvPr/>
        </p:nvSpPr>
        <p:spPr>
          <a:xfrm>
            <a:off x="2325129" y="2518073"/>
            <a:ext cx="7846541" cy="396922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336295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6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 Man and a Woman Having an Argument while Sitting on a Couch · Free Stock  Photo">
            <a:extLst>
              <a:ext uri="{FF2B5EF4-FFF2-40B4-BE49-F238E27FC236}">
                <a16:creationId xmlns:a16="http://schemas.microsoft.com/office/drawing/2014/main" id="{7937F288-7A98-CDF3-7987-8BCB74AE5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246" y="-675503"/>
            <a:ext cx="12512246" cy="834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C45A72A-0E93-8DF1-7C51-DC0702D92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072" y="700216"/>
            <a:ext cx="10167854" cy="1481150"/>
          </a:xfrm>
        </p:spPr>
        <p:txBody>
          <a:bodyPr>
            <a:noAutofit/>
          </a:bodyPr>
          <a:lstStyle/>
          <a:p>
            <a:r>
              <a:rPr lang="en-IE" sz="5400" dirty="0">
                <a:latin typeface="Berlin Sans FB Demi" panose="020E0802020502020306" pitchFamily="34" charset="0"/>
                <a:cs typeface="Calibri" panose="020F0502020204030204" pitchFamily="34" charset="0"/>
              </a:rPr>
              <a:t>What NOT To Do!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9AB1F56-CEEC-AF31-47E2-9C3454CDD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072" y="2347784"/>
            <a:ext cx="10167854" cy="4139514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Don’t leave passive aggressive notes or send passive aggressive texts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Don’t ignore the problem and hope it goes away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Don’t have a ‘me vs them’ attitude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Don’t approach a conflict as a competition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Don’t ignore your own needs</a:t>
            </a:r>
          </a:p>
          <a:p>
            <a:pPr>
              <a:lnSpc>
                <a:spcPct val="100000"/>
              </a:lnSpc>
            </a:pPr>
            <a:endParaRPr lang="en-GB" sz="14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57E4316-50ED-191A-FE1E-EBECFE518C0A}"/>
              </a:ext>
            </a:extLst>
          </p:cNvPr>
          <p:cNvSpPr txBox="1">
            <a:spLocks/>
          </p:cNvSpPr>
          <p:nvPr/>
        </p:nvSpPr>
        <p:spPr>
          <a:xfrm>
            <a:off x="2325129" y="2518073"/>
            <a:ext cx="7846541" cy="396922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421728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6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D wallpaper: Three Friends Working On Couch Photo, Business, Office,  School | Wallpaper Flare">
            <a:extLst>
              <a:ext uri="{FF2B5EF4-FFF2-40B4-BE49-F238E27FC236}">
                <a16:creationId xmlns:a16="http://schemas.microsoft.com/office/drawing/2014/main" id="{E5DAB1EB-E351-91B2-BE18-29A7D953F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4443" y="-1629892"/>
            <a:ext cx="14456443" cy="9642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C45A72A-0E93-8DF1-7C51-DC0702D92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072" y="700216"/>
            <a:ext cx="10167854" cy="1481150"/>
          </a:xfrm>
        </p:spPr>
        <p:txBody>
          <a:bodyPr>
            <a:noAutofit/>
          </a:bodyPr>
          <a:lstStyle/>
          <a:p>
            <a:r>
              <a:rPr lang="en-IE" sz="5400" dirty="0">
                <a:latin typeface="Berlin Sans FB Demi" panose="020E0802020502020306" pitchFamily="34" charset="0"/>
                <a:cs typeface="Calibri" panose="020F0502020204030204" pitchFamily="34" charset="0"/>
              </a:rPr>
              <a:t>Conflict Resolution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9AB1F56-CEEC-AF31-47E2-9C3454CDD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072" y="2347784"/>
            <a:ext cx="10167854" cy="4139514"/>
          </a:xfrm>
        </p:spPr>
        <p:txBody>
          <a:bodyPr anchor="ctr">
            <a:normAutofit/>
          </a:bodyPr>
          <a:lstStyle/>
          <a:p>
            <a:pPr marL="36900" indent="0">
              <a:lnSpc>
                <a:spcPct val="100000"/>
              </a:lnSpc>
              <a:buNone/>
            </a:pPr>
            <a:r>
              <a:rPr lang="en-IE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Remember that everyone has different styles of conflict resolution: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Collaborating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Compromising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Avoidance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Accommodating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Competing</a:t>
            </a:r>
          </a:p>
          <a:p>
            <a:pPr>
              <a:lnSpc>
                <a:spcPct val="100000"/>
              </a:lnSpc>
            </a:pPr>
            <a:endParaRPr lang="en-GB" sz="14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57E4316-50ED-191A-FE1E-EBECFE518C0A}"/>
              </a:ext>
            </a:extLst>
          </p:cNvPr>
          <p:cNvSpPr txBox="1">
            <a:spLocks/>
          </p:cNvSpPr>
          <p:nvPr/>
        </p:nvSpPr>
        <p:spPr>
          <a:xfrm>
            <a:off x="2325129" y="2518073"/>
            <a:ext cx="7846541" cy="396922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985719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6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le of Euro Notes | A large pile of Euro currency Like much… | Flickr">
            <a:extLst>
              <a:ext uri="{FF2B5EF4-FFF2-40B4-BE49-F238E27FC236}">
                <a16:creationId xmlns:a16="http://schemas.microsoft.com/office/drawing/2014/main" id="{1239B81A-87F7-3926-6959-867F1D970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2300"/>
            <a:ext cx="12416589" cy="9312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C45A72A-0E93-8DF1-7C51-DC0702D92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072" y="700216"/>
            <a:ext cx="10167854" cy="1481150"/>
          </a:xfrm>
        </p:spPr>
        <p:txBody>
          <a:bodyPr>
            <a:noAutofit/>
          </a:bodyPr>
          <a:lstStyle/>
          <a:p>
            <a:r>
              <a:rPr lang="en-IE" sz="5400" dirty="0">
                <a:latin typeface="Berlin Sans FB Demi" panose="020E0802020502020306" pitchFamily="34" charset="0"/>
                <a:cs typeface="Calibri" panose="020F0502020204030204" pitchFamily="34" charset="0"/>
              </a:rPr>
              <a:t>Money Matters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9AB1F56-CEEC-AF31-47E2-9C3454CDD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072" y="2347784"/>
            <a:ext cx="10167854" cy="4139514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If you are staying in private accommodation, make sure to organise rent &amp; bills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Who will look after collecting the rent?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Who will look after paying the bills, or will you each be responsible for one bill each?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What are the payment dates?</a:t>
            </a:r>
          </a:p>
          <a:p>
            <a:pPr indent="-305435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/>
                <a:cs typeface="Calibri"/>
              </a:rPr>
              <a:t>Cash or transfer?</a:t>
            </a:r>
            <a:endParaRPr lang="en-IE" sz="240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/>
              <a:cs typeface="Calibri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Write all of this into your house contract</a:t>
            </a:r>
          </a:p>
          <a:p>
            <a:pPr>
              <a:lnSpc>
                <a:spcPct val="100000"/>
              </a:lnSpc>
            </a:pPr>
            <a:endParaRPr lang="en-GB" sz="14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57E4316-50ED-191A-FE1E-EBECFE518C0A}"/>
              </a:ext>
            </a:extLst>
          </p:cNvPr>
          <p:cNvSpPr txBox="1">
            <a:spLocks/>
          </p:cNvSpPr>
          <p:nvPr/>
        </p:nvSpPr>
        <p:spPr>
          <a:xfrm>
            <a:off x="2325129" y="2518073"/>
            <a:ext cx="7846541" cy="396922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6410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6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cycling bins, Helen's Bay © Albert Bridge :: Geograph Ireland">
            <a:extLst>
              <a:ext uri="{FF2B5EF4-FFF2-40B4-BE49-F238E27FC236}">
                <a16:creationId xmlns:a16="http://schemas.microsoft.com/office/drawing/2014/main" id="{8753EBC3-0992-1616-C429-77CAF3CF8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9179" y="-395287"/>
            <a:ext cx="12641179" cy="8276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C45A72A-0E93-8DF1-7C51-DC0702D92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072" y="700216"/>
            <a:ext cx="10167854" cy="1481150"/>
          </a:xfrm>
        </p:spPr>
        <p:txBody>
          <a:bodyPr>
            <a:noAutofit/>
          </a:bodyPr>
          <a:lstStyle/>
          <a:p>
            <a:r>
              <a:rPr lang="en-IE" sz="5400" dirty="0">
                <a:latin typeface="Berlin Sans FB Demi" panose="020E0802020502020306" pitchFamily="34" charset="0"/>
                <a:cs typeface="Calibri" panose="020F0502020204030204" pitchFamily="34" charset="0"/>
              </a:rPr>
              <a:t>Keeping a Sustainable House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57E4316-50ED-191A-FE1E-EBECFE518C0A}"/>
              </a:ext>
            </a:extLst>
          </p:cNvPr>
          <p:cNvSpPr txBox="1">
            <a:spLocks/>
          </p:cNvSpPr>
          <p:nvPr/>
        </p:nvSpPr>
        <p:spPr>
          <a:xfrm>
            <a:off x="2325129" y="2518073"/>
            <a:ext cx="7846541" cy="396922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sz="140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E712C03-573E-FE98-7FCF-4800DC5BE99C}"/>
              </a:ext>
            </a:extLst>
          </p:cNvPr>
          <p:cNvSpPr txBox="1">
            <a:spLocks/>
          </p:cNvSpPr>
          <p:nvPr/>
        </p:nvSpPr>
        <p:spPr>
          <a:xfrm>
            <a:off x="1012072" y="2511735"/>
            <a:ext cx="3300984" cy="76478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IE" sz="3200" dirty="0">
                <a:latin typeface="Berlin Sans FB" panose="020E0602020502020306" pitchFamily="34" charset="0"/>
                <a:cs typeface="Calibri" panose="020F0502020204030204" pitchFamily="34" charset="0"/>
              </a:rPr>
              <a:t>Unplug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D92D9EF-857B-3E14-97E7-35771F5EA719}"/>
              </a:ext>
            </a:extLst>
          </p:cNvPr>
          <p:cNvSpPr txBox="1">
            <a:spLocks/>
          </p:cNvSpPr>
          <p:nvPr/>
        </p:nvSpPr>
        <p:spPr>
          <a:xfrm>
            <a:off x="4445507" y="2511735"/>
            <a:ext cx="3300984" cy="76478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IE" sz="3200" dirty="0">
                <a:latin typeface="Berlin Sans FB" panose="020E0602020502020306" pitchFamily="34" charset="0"/>
                <a:cs typeface="Calibri" panose="020F0502020204030204" pitchFamily="34" charset="0"/>
              </a:rPr>
              <a:t>Lights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C4F1756-5F47-A93C-7C89-E415C497F033}"/>
              </a:ext>
            </a:extLst>
          </p:cNvPr>
          <p:cNvSpPr txBox="1">
            <a:spLocks/>
          </p:cNvSpPr>
          <p:nvPr/>
        </p:nvSpPr>
        <p:spPr>
          <a:xfrm>
            <a:off x="7880851" y="2515174"/>
            <a:ext cx="3300984" cy="76478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IE" sz="3200" dirty="0">
                <a:latin typeface="Berlin Sans FB" panose="020E0602020502020306" pitchFamily="34" charset="0"/>
                <a:cs typeface="Calibri" panose="020F0502020204030204" pitchFamily="34" charset="0"/>
              </a:rPr>
              <a:t>Switch Off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3D80609-0F72-E251-30AA-C23650FC2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072" y="2347784"/>
            <a:ext cx="3078665" cy="4139514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I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I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Unplug appliances when not in use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Plug them into power strips and turn off at the wall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Unplug kitchen appliances too</a:t>
            </a:r>
          </a:p>
          <a:p>
            <a:pPr>
              <a:lnSpc>
                <a:spcPct val="100000"/>
              </a:lnSpc>
            </a:pPr>
            <a:endParaRPr lang="en-GB" sz="14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7B2AA1C-5715-1FD5-5010-B8320967FC76}"/>
              </a:ext>
            </a:extLst>
          </p:cNvPr>
          <p:cNvSpPr txBox="1">
            <a:spLocks/>
          </p:cNvSpPr>
          <p:nvPr/>
        </p:nvSpPr>
        <p:spPr>
          <a:xfrm>
            <a:off x="4445507" y="1973179"/>
            <a:ext cx="3078665" cy="451411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I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I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Turn off lights when not in use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Open the blinds!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Use fluorescent bulbs (you’ll save some money too!)</a:t>
            </a:r>
          </a:p>
          <a:p>
            <a:pPr>
              <a:lnSpc>
                <a:spcPct val="100000"/>
              </a:lnSpc>
            </a:pPr>
            <a:endParaRPr lang="en-GB" sz="14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6414FAB-3E36-A1F0-F727-E54BB6FCF562}"/>
              </a:ext>
            </a:extLst>
          </p:cNvPr>
          <p:cNvSpPr txBox="1">
            <a:spLocks/>
          </p:cNvSpPr>
          <p:nvPr/>
        </p:nvSpPr>
        <p:spPr>
          <a:xfrm>
            <a:off x="7878942" y="2181366"/>
            <a:ext cx="3078665" cy="413951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lnSpc>
                <a:spcPct val="100000"/>
              </a:lnSpc>
              <a:buNone/>
            </a:pPr>
            <a:endParaRPr lang="en-I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Turn off your laptop/iPads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Calibri" panose="020F0502020204030204" pitchFamily="34" charset="0"/>
              </a:rPr>
              <a:t>At least put them to sleep after 10 minutes</a:t>
            </a:r>
          </a:p>
          <a:p>
            <a:pPr>
              <a:lnSpc>
                <a:spcPct val="100000"/>
              </a:lnSpc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772500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6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and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2BFBEFF3-B6DA-F608-0520-977D7093BC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-139106"/>
            <a:ext cx="12347525" cy="864416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C45A72A-0E93-8DF1-7C51-DC0702D92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072" y="700216"/>
            <a:ext cx="10167854" cy="1481150"/>
          </a:xfrm>
        </p:spPr>
        <p:txBody>
          <a:bodyPr>
            <a:noAutofit/>
          </a:bodyPr>
          <a:lstStyle/>
          <a:p>
            <a:r>
              <a:rPr lang="en-IE" sz="5400" dirty="0">
                <a:latin typeface="Berlin Sans FB Demi" panose="020E0802020502020306" pitchFamily="34" charset="0"/>
                <a:cs typeface="Calibri" panose="020F0502020204030204" pitchFamily="34" charset="0"/>
              </a:rPr>
              <a:t>Two Golden Rules for Flatmates: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57E4316-50ED-191A-FE1E-EBECFE518C0A}"/>
              </a:ext>
            </a:extLst>
          </p:cNvPr>
          <p:cNvSpPr txBox="1">
            <a:spLocks/>
          </p:cNvSpPr>
          <p:nvPr/>
        </p:nvSpPr>
        <p:spPr>
          <a:xfrm>
            <a:off x="2325129" y="2518073"/>
            <a:ext cx="7846541" cy="396922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sz="140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C767645-A52E-452A-79AA-2CF9300248DB}"/>
              </a:ext>
            </a:extLst>
          </p:cNvPr>
          <p:cNvSpPr txBox="1">
            <a:spLocks/>
          </p:cNvSpPr>
          <p:nvPr/>
        </p:nvSpPr>
        <p:spPr>
          <a:xfrm>
            <a:off x="1071517" y="3589327"/>
            <a:ext cx="10353763" cy="1501826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429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 algn="ctr">
              <a:buNone/>
            </a:pPr>
            <a:r>
              <a:rPr lang="en-IE" sz="8800" dirty="0">
                <a:solidFill>
                  <a:srgbClr val="FFCC00"/>
                </a:solidFill>
                <a:latin typeface="Berlin Sans FB" panose="020E0602020502020306" pitchFamily="34" charset="0"/>
                <a:cs typeface="Calibri" panose="020F0502020204030204" pitchFamily="34" charset="0"/>
              </a:rPr>
              <a:t>RESPECT &amp;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5217475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ustom 35">
      <a:dk1>
        <a:sysClr val="windowText" lastClr="000000"/>
      </a:dk1>
      <a:lt1>
        <a:sysClr val="window" lastClr="FFFFFF"/>
      </a:lt1>
      <a:dk2>
        <a:srgbClr val="4E3B30"/>
      </a:dk2>
      <a:lt2>
        <a:srgbClr val="F4EDD8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ppt/theme/themeOverride1.xml><?xml version="1.0" encoding="utf-8"?>
<a:themeOverride xmlns:a="http://schemas.openxmlformats.org/drawingml/2006/main">
  <a:clrScheme name="Custom 42">
    <a:dk1>
      <a:sysClr val="windowText" lastClr="000000"/>
    </a:dk1>
    <a:lt1>
      <a:sysClr val="window" lastClr="FFFFFF"/>
    </a:lt1>
    <a:dk2>
      <a:srgbClr val="454551"/>
    </a:dk2>
    <a:lt2>
      <a:srgbClr val="E3E3E5"/>
    </a:lt2>
    <a:accent1>
      <a:srgbClr val="FE09E3"/>
    </a:accent1>
    <a:accent2>
      <a:srgbClr val="00ACF5"/>
    </a:accent2>
    <a:accent3>
      <a:srgbClr val="55CB72"/>
    </a:accent3>
    <a:accent4>
      <a:srgbClr val="EFC926"/>
    </a:accent4>
    <a:accent5>
      <a:srgbClr val="969696"/>
    </a:accent5>
    <a:accent6>
      <a:srgbClr val="D54773"/>
    </a:accent6>
    <a:hlink>
      <a:srgbClr val="6B9F25"/>
    </a:hlink>
    <a:folHlink>
      <a:srgbClr val="8C8C8C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2A3AD49-9331-450C-A2FE-6857A4DB38C6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71af3243-3dd4-4a8d-8c0d-dd76da1f02a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16c05727-aa75-4e4a-9b5f-8a80a1165891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89B453C-F2B2-4ECA-A6ED-7DBEF1B6D3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CC670F-05B9-4BB7-BA2C-0DE5B5C1E5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742</Words>
  <Application>Microsoft Office PowerPoint</Application>
  <PresentationFormat>Widescreen</PresentationFormat>
  <Paragraphs>97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SlateVTI</vt:lpstr>
      <vt:lpstr>Managing Conflict in Shared Housing</vt:lpstr>
      <vt:lpstr>Living With People – The Basics!</vt:lpstr>
      <vt:lpstr>Living With People – The Basics!</vt:lpstr>
      <vt:lpstr>7 Ways to Keep Your Relationship Healthy</vt:lpstr>
      <vt:lpstr>Setting House Rules and Boundaries</vt:lpstr>
      <vt:lpstr>Your House Contract</vt:lpstr>
      <vt:lpstr>Common Flatmate Problems</vt:lpstr>
      <vt:lpstr>How to Approach a Problem With Your Flatmates</vt:lpstr>
      <vt:lpstr>What NOT To Do!</vt:lpstr>
      <vt:lpstr>Conflict Resolution Styles</vt:lpstr>
      <vt:lpstr>Money Matters</vt:lpstr>
      <vt:lpstr>Keeping a Sustainable House</vt:lpstr>
      <vt:lpstr>Two Golden Rules for Flatmates: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be a Good Flatmate</dc:title>
  <dc:creator/>
  <cp:lastModifiedBy/>
  <cp:revision>8</cp:revision>
  <dcterms:created xsi:type="dcterms:W3CDTF">2020-09-02T23:08:21Z</dcterms:created>
  <dcterms:modified xsi:type="dcterms:W3CDTF">2025-09-05T09:17:13Z</dcterms:modified>
</cp:coreProperties>
</file>